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542" r:id="rId2"/>
    <p:sldId id="715" r:id="rId3"/>
    <p:sldId id="2147475826" r:id="rId4"/>
    <p:sldId id="2147475825" r:id="rId5"/>
    <p:sldId id="2147475827" r:id="rId6"/>
    <p:sldId id="2147475828" r:id="rId7"/>
    <p:sldId id="2147475829" r:id="rId8"/>
    <p:sldId id="846" r:id="rId9"/>
  </p:sldIdLst>
  <p:sldSz cx="12192000" cy="6858000"/>
  <p:notesSz cx="6858000" cy="994568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éa BATOSSI" initials="L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3021"/>
    <a:srgbClr val="FF4F4F"/>
    <a:srgbClr val="FF0000"/>
    <a:srgbClr val="ED7D31"/>
    <a:srgbClr val="B4B4B4"/>
    <a:srgbClr val="FFC5C5"/>
    <a:srgbClr val="FF1919"/>
    <a:srgbClr val="CC6600"/>
    <a:srgbClr val="BF9000"/>
    <a:srgbClr val="A8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3557" autoAdjust="0"/>
  </p:normalViewPr>
  <p:slideViewPr>
    <p:cSldViewPr snapToGrid="0" showGuides="1">
      <p:cViewPr varScale="1">
        <p:scale>
          <a:sx n="116" d="100"/>
          <a:sy n="116" d="100"/>
        </p:scale>
        <p:origin x="108" y="10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01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2A9A1-B686-4A60-AC6B-B1485A2D1FD0}" type="datetimeFigureOut">
              <a:rPr lang="fr-FR" smtClean="0"/>
              <a:t>19/09/2025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AA01C-9793-4B6C-881C-C1F4362F4D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22C7D-7A4D-4E64-8D8F-579A17140231}" type="datetimeFigureOut">
              <a:rPr lang="fr-FR" smtClean="0"/>
              <a:t>19/09/2025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F308E-1E8B-4971-BED4-FA8D26237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4287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6747-D400-4AB4-B1AD-3CE8D4610A2E}" type="datetimeFigureOut">
              <a:rPr lang="fr-FR" smtClean="0"/>
              <a:t>19/09/2025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98E6C-35DE-4299-9817-4A72F0EAE66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6747-D400-4AB4-B1AD-3CE8D4610A2E}" type="datetimeFigureOut">
              <a:rPr lang="fr-FR" smtClean="0"/>
              <a:t>19/09/2025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98E6C-35DE-4299-9817-4A72F0EAE66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6747-D400-4AB4-B1AD-3CE8D4610A2E}" type="datetimeFigureOut">
              <a:rPr lang="fr-FR" smtClean="0"/>
              <a:t>19/09/2025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98E6C-35DE-4299-9817-4A72F0EAE66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6747-D400-4AB4-B1AD-3CE8D4610A2E}" type="datetimeFigureOut">
              <a:rPr lang="fr-FR" smtClean="0"/>
              <a:t>19/09/2025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98E6C-35DE-4299-9817-4A72F0EAE66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6747-D400-4AB4-B1AD-3CE8D4610A2E}" type="datetimeFigureOut">
              <a:rPr lang="fr-FR" smtClean="0"/>
              <a:t>19/09/2025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98E6C-35DE-4299-9817-4A72F0EAE66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6747-D400-4AB4-B1AD-3CE8D4610A2E}" type="datetimeFigureOut">
              <a:rPr lang="fr-FR" smtClean="0"/>
              <a:t>19/09/2025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98E6C-35DE-4299-9817-4A72F0EAE66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6747-D400-4AB4-B1AD-3CE8D4610A2E}" type="datetimeFigureOut">
              <a:rPr lang="fr-FR" smtClean="0"/>
              <a:t>19/09/2025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98E6C-35DE-4299-9817-4A72F0EAE66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6747-D400-4AB4-B1AD-3CE8D4610A2E}" type="datetimeFigureOut">
              <a:rPr lang="fr-FR" smtClean="0"/>
              <a:t>19/09/2025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98E6C-35DE-4299-9817-4A72F0EAE66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6747-D400-4AB4-B1AD-3CE8D4610A2E}" type="datetimeFigureOut">
              <a:rPr lang="fr-FR" smtClean="0"/>
              <a:t>19/09/2025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98E6C-35DE-4299-9817-4A72F0EAE66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6747-D400-4AB4-B1AD-3CE8D4610A2E}" type="datetimeFigureOut">
              <a:rPr lang="fr-FR" smtClean="0"/>
              <a:t>19/09/2025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98E6C-35DE-4299-9817-4A72F0EAE66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6747-D400-4AB4-B1AD-3CE8D4610A2E}" type="datetimeFigureOut">
              <a:rPr lang="fr-FR" smtClean="0"/>
              <a:t>19/09/2025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98E6C-35DE-4299-9817-4A72F0EAE66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C6747-D400-4AB4-B1AD-3CE8D4610A2E}" type="datetimeFigureOut">
              <a:rPr lang="fr-FR" smtClean="0"/>
              <a:t>19/09/2025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98E6C-35DE-4299-9817-4A72F0EAE663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u contenu 1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58" y="-15082"/>
            <a:ext cx="12215756" cy="6873081"/>
          </a:xfrm>
        </p:spPr>
      </p:pic>
      <p:sp>
        <p:nvSpPr>
          <p:cNvPr id="3" name="ZoneTexte 2"/>
          <p:cNvSpPr txBox="1"/>
          <p:nvPr/>
        </p:nvSpPr>
        <p:spPr>
          <a:xfrm>
            <a:off x="2571249" y="4179970"/>
            <a:ext cx="723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Bienvenue au</a:t>
            </a:r>
          </a:p>
          <a:p>
            <a:pPr algn="ctr"/>
            <a:r>
              <a:rPr lang="fr-FR" sz="4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GROUPE MEDIA CONTACT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525" y="0"/>
            <a:ext cx="12190473" cy="685885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439719" y="3920197"/>
            <a:ext cx="6953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fr-FR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COPIL</a:t>
            </a:r>
          </a:p>
          <a:p>
            <a:pPr algn="ctr">
              <a:lnSpc>
                <a:spcPct val="200000"/>
              </a:lnSpc>
            </a:pPr>
            <a:r>
              <a:rPr lang="fr-FR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DIRECTION BUSINESS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5478"/>
            <a:ext cx="12361161" cy="7304334"/>
          </a:xfrm>
          <a:prstGeom prst="rect">
            <a:avLst/>
          </a:prstGeom>
        </p:spPr>
      </p:pic>
      <p:sp>
        <p:nvSpPr>
          <p:cNvPr id="7" name="ZoneTexte 3"/>
          <p:cNvSpPr txBox="1"/>
          <p:nvPr/>
        </p:nvSpPr>
        <p:spPr>
          <a:xfrm>
            <a:off x="0" y="3920197"/>
            <a:ext cx="12361161" cy="2210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fr-FR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Digitale de Gestion des Besoins et Tickets </a:t>
            </a:r>
            <a:r>
              <a:rPr lang="fr-FR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d'Incident</a:t>
            </a:r>
          </a:p>
          <a:p>
            <a:pPr lvl="0">
              <a:lnSpc>
                <a:spcPts val="2500"/>
              </a:lnSpc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Cahier de charges pour la mise en place d'une solution </a:t>
            </a:r>
            <a:r>
              <a:rPr lang="en-US" sz="15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digitale pour la gestion des besoins en </a:t>
            </a: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approvisionnements et des incidents </a:t>
            </a:r>
            <a:r>
              <a:rPr lang="en-US" sz="15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logistique par l’équipe des moyens généraux.</a:t>
            </a:r>
            <a:endParaRPr lang="en-US" sz="1550" dirty="0">
              <a:solidFill>
                <a:prstClr val="black"/>
              </a:solidFill>
            </a:endParaRPr>
          </a:p>
          <a:p>
            <a:pPr algn="ctr">
              <a:lnSpc>
                <a:spcPct val="200000"/>
              </a:lnSpc>
            </a:pPr>
            <a:endParaRPr lang="fr-FR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767596" y="447475"/>
            <a:ext cx="5745499" cy="599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 smtClean="0">
                <a:solidFill>
                  <a:srgbClr val="161613"/>
                </a:solidFill>
                <a:latin typeface="DM Sans Medium" pitchFamily="34" charset="0"/>
              </a:rPr>
              <a:t>Objectif du projet</a:t>
            </a:r>
            <a:endParaRPr lang="en-US" sz="3750" dirty="0"/>
          </a:p>
        </p:txBody>
      </p:sp>
      <p:sp>
        <p:nvSpPr>
          <p:cNvPr id="6" name="ZoneTexte 5"/>
          <p:cNvSpPr txBox="1"/>
          <p:nvPr/>
        </p:nvSpPr>
        <p:spPr>
          <a:xfrm>
            <a:off x="385011" y="1159369"/>
            <a:ext cx="10106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smtClean="0">
                <a:latin typeface="Inter" panose="020B0604020202020204" charset="-120"/>
                <a:ea typeface="Inter" panose="020B0604020202020204" charset="-120"/>
              </a:rPr>
              <a:t>Le projet vise à mettre </a:t>
            </a:r>
            <a:r>
              <a:rPr lang="fr-FR" sz="1500" dirty="0">
                <a:latin typeface="Inter" panose="020B0604020202020204" charset="-120"/>
                <a:ea typeface="Inter" panose="020B0604020202020204" charset="-120"/>
              </a:rPr>
              <a:t>en place une interface digitale </a:t>
            </a:r>
            <a:r>
              <a:rPr lang="fr-FR" sz="1500" dirty="0" smtClean="0">
                <a:latin typeface="Inter" panose="020B0604020202020204" charset="-120"/>
                <a:ea typeface="Inter" panose="020B0604020202020204" charset="-120"/>
              </a:rPr>
              <a:t>permettant: </a:t>
            </a:r>
            <a:endParaRPr lang="fr-FR" sz="1500" dirty="0">
              <a:latin typeface="Inter" panose="020B0604020202020204" charset="-120"/>
              <a:ea typeface="Inter" panose="020B060402020202020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352927" y="1640996"/>
            <a:ext cx="191810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141953" y="1910475"/>
            <a:ext cx="3738920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9" name="Text 5"/>
          <p:cNvSpPr/>
          <p:nvPr/>
        </p:nvSpPr>
        <p:spPr>
          <a:xfrm>
            <a:off x="141953" y="2015310"/>
            <a:ext cx="2398633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Collecte des </a:t>
            </a:r>
            <a:r>
              <a:rPr lang="en-US" sz="185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besoins 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7785" y="2397084"/>
            <a:ext cx="3738920" cy="1228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Simplifier la demande d'approvisionnement en matériels et équipements avec des formulaires structurés et un suivi transparent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4387893" y="1603204"/>
            <a:ext cx="191810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4251114" y="1887615"/>
            <a:ext cx="3739039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3" name="Text 9"/>
          <p:cNvSpPr/>
          <p:nvPr/>
        </p:nvSpPr>
        <p:spPr>
          <a:xfrm>
            <a:off x="4251114" y="2033327"/>
            <a:ext cx="2470190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Gestion des incidents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4251113" y="2414884"/>
            <a:ext cx="3739039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Centraliser la création, le suivi et la résolution des tickets d'incident avec une traçabilité complète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350502" y="4271724"/>
            <a:ext cx="191810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45989" y="4511516"/>
            <a:ext cx="7669768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7" name="Text 13"/>
          <p:cNvSpPr/>
          <p:nvPr/>
        </p:nvSpPr>
        <p:spPr>
          <a:xfrm>
            <a:off x="107444" y="4593491"/>
            <a:ext cx="250614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Pilotage par la donnée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75360" y="4935588"/>
            <a:ext cx="7669768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Générer des reportings détaillés pour optimiser la prise de décision et améliorer les performances</a:t>
            </a:r>
            <a:endParaRPr lang="en-US" sz="15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152" y="546825"/>
            <a:ext cx="4160933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02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198230" y="319408"/>
            <a:ext cx="5261793" cy="463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5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</a:rPr>
              <a:t>Fonctionnalités principales</a:t>
            </a:r>
            <a:endParaRPr lang="en-US" sz="2500" dirty="0"/>
          </a:p>
        </p:txBody>
      </p:sp>
      <p:sp>
        <p:nvSpPr>
          <p:cNvPr id="9" name="Shape 1"/>
          <p:cNvSpPr/>
          <p:nvPr/>
        </p:nvSpPr>
        <p:spPr>
          <a:xfrm>
            <a:off x="198231" y="874157"/>
            <a:ext cx="5135770" cy="2420991"/>
          </a:xfrm>
          <a:prstGeom prst="roundRect">
            <a:avLst>
              <a:gd name="adj" fmla="val 2373"/>
            </a:avLst>
          </a:prstGeom>
          <a:solidFill>
            <a:srgbClr val="F9F8F5"/>
          </a:solidFill>
          <a:ln w="28575">
            <a:solidFill>
              <a:srgbClr val="D3D1C9"/>
            </a:solidFill>
            <a:prstDash val="solid"/>
          </a:ln>
        </p:spPr>
      </p:sp>
      <p:sp>
        <p:nvSpPr>
          <p:cNvPr id="2" name="ZoneTexte 1"/>
          <p:cNvSpPr txBox="1"/>
          <p:nvPr/>
        </p:nvSpPr>
        <p:spPr>
          <a:xfrm>
            <a:off x="356860" y="1038211"/>
            <a:ext cx="49445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Collecte des besoins en approvisionnement</a:t>
            </a:r>
            <a:endParaRPr lang="fr-FR" sz="1400" dirty="0"/>
          </a:p>
          <a:p>
            <a:pPr lvl="0"/>
            <a:r>
              <a:rPr lang="fr-FR" sz="1400" b="1" dirty="0"/>
              <a:t>Formulaire permettant de saisir </a:t>
            </a:r>
            <a:r>
              <a:rPr lang="fr-FR" sz="1400" b="1" dirty="0" smtClean="0"/>
              <a:t>:</a:t>
            </a:r>
            <a:endParaRPr lang="fr-FR" sz="14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Nom </a:t>
            </a:r>
            <a:r>
              <a:rPr lang="fr-FR" sz="1400" dirty="0"/>
              <a:t>du </a:t>
            </a:r>
            <a:r>
              <a:rPr lang="fr-FR" sz="1400" dirty="0" smtClean="0"/>
              <a:t>demandeur</a:t>
            </a:r>
            <a:endParaRPr lang="fr-F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Type </a:t>
            </a:r>
            <a:r>
              <a:rPr lang="fr-FR" sz="1400" dirty="0"/>
              <a:t>de besoin (matériel, équipement, </a:t>
            </a:r>
            <a:r>
              <a:rPr lang="fr-FR" sz="1400" dirty="0" smtClean="0"/>
              <a:t>autre)</a:t>
            </a:r>
            <a:endParaRPr lang="fr-F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Description </a:t>
            </a:r>
            <a:r>
              <a:rPr lang="fr-FR" sz="1400" dirty="0"/>
              <a:t>du </a:t>
            </a:r>
            <a:r>
              <a:rPr lang="fr-FR" sz="1400" dirty="0" smtClean="0"/>
              <a:t>besoin</a:t>
            </a:r>
            <a:endParaRPr lang="fr-F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Priorité </a:t>
            </a:r>
            <a:r>
              <a:rPr lang="fr-FR" sz="1400" dirty="0"/>
              <a:t>(Basse, Moyenne, </a:t>
            </a:r>
            <a:r>
              <a:rPr lang="fr-FR" sz="1400" dirty="0" smtClean="0"/>
              <a:t>Élevée)</a:t>
            </a:r>
            <a:endParaRPr lang="fr-F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Date </a:t>
            </a:r>
            <a:r>
              <a:rPr lang="fr-FR" sz="1400" dirty="0"/>
              <a:t>souhaitée de livraison</a:t>
            </a:r>
          </a:p>
          <a:p>
            <a:pPr lvl="0"/>
            <a:r>
              <a:rPr lang="fr-FR" sz="1400" b="1" dirty="0"/>
              <a:t>Possibilité d’attacher un fichier </a:t>
            </a:r>
            <a:r>
              <a:rPr lang="fr-FR" sz="1400" dirty="0"/>
              <a:t>(ex : devis, photo).</a:t>
            </a:r>
          </a:p>
          <a:p>
            <a:pPr lvl="0"/>
            <a:r>
              <a:rPr lang="fr-FR" sz="1400" b="1" dirty="0"/>
              <a:t>Historique des besoins soumis avec statut </a:t>
            </a:r>
            <a:r>
              <a:rPr lang="fr-FR" sz="1400" dirty="0"/>
              <a:t>: </a:t>
            </a:r>
            <a:r>
              <a:rPr lang="fr-FR" sz="1400" i="1" dirty="0"/>
              <a:t>Ouvert, En cours de traitement, Résolu, Rejeté</a:t>
            </a:r>
            <a:r>
              <a:rPr lang="fr-FR" sz="1400" dirty="0"/>
              <a:t>.</a:t>
            </a:r>
          </a:p>
        </p:txBody>
      </p:sp>
      <p:sp>
        <p:nvSpPr>
          <p:cNvPr id="20" name="Shape 11"/>
          <p:cNvSpPr/>
          <p:nvPr/>
        </p:nvSpPr>
        <p:spPr>
          <a:xfrm>
            <a:off x="167749" y="874157"/>
            <a:ext cx="156501" cy="2420991"/>
          </a:xfrm>
          <a:prstGeom prst="roundRect">
            <a:avLst>
              <a:gd name="adj" fmla="val 36534"/>
            </a:avLst>
          </a:prstGeom>
          <a:solidFill>
            <a:srgbClr val="28282F"/>
          </a:solidFill>
          <a:ln/>
        </p:spPr>
      </p:sp>
      <p:sp>
        <p:nvSpPr>
          <p:cNvPr id="21" name="Shape 10"/>
          <p:cNvSpPr/>
          <p:nvPr/>
        </p:nvSpPr>
        <p:spPr>
          <a:xfrm>
            <a:off x="324250" y="3525390"/>
            <a:ext cx="5009751" cy="3108543"/>
          </a:xfrm>
          <a:prstGeom prst="roundRect">
            <a:avLst>
              <a:gd name="adj" fmla="val 2373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4" name="ZoneTexte 3"/>
          <p:cNvSpPr txBox="1"/>
          <p:nvPr/>
        </p:nvSpPr>
        <p:spPr>
          <a:xfrm>
            <a:off x="324250" y="3534795"/>
            <a:ext cx="509693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Gestion des tickets d’incident</a:t>
            </a:r>
            <a:endParaRPr lang="fr-FR" sz="1400" dirty="0"/>
          </a:p>
          <a:p>
            <a:pPr lvl="0"/>
            <a:r>
              <a:rPr lang="fr-FR" sz="1400" b="1" dirty="0"/>
              <a:t>Chaque ticket doit contenir les informations suivantes </a:t>
            </a:r>
            <a:r>
              <a:rPr lang="fr-FR" sz="1400" b="1" dirty="0" smtClean="0"/>
              <a:t>:</a:t>
            </a:r>
          </a:p>
          <a:p>
            <a:pPr lvl="0"/>
            <a:r>
              <a:rPr lang="fr-FR" sz="1400" dirty="0" smtClean="0"/>
              <a:t>Code </a:t>
            </a:r>
            <a:r>
              <a:rPr lang="fr-FR" sz="1400" dirty="0"/>
              <a:t>ticket (généré </a:t>
            </a:r>
            <a:r>
              <a:rPr lang="fr-FR" sz="1400" dirty="0" smtClean="0"/>
              <a:t>automatiquement)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Date </a:t>
            </a:r>
            <a:r>
              <a:rPr lang="fr-FR" sz="1400" dirty="0"/>
              <a:t>de </a:t>
            </a:r>
            <a:r>
              <a:rPr lang="fr-FR" sz="1400" dirty="0" smtClean="0"/>
              <a:t>création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Nom </a:t>
            </a:r>
            <a:r>
              <a:rPr lang="fr-FR" sz="1400" dirty="0"/>
              <a:t>du </a:t>
            </a:r>
            <a:r>
              <a:rPr lang="fr-FR" sz="1400" dirty="0" smtClean="0"/>
              <a:t>demandeur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Objet </a:t>
            </a:r>
            <a:r>
              <a:rPr lang="fr-FR" sz="1400" dirty="0"/>
              <a:t>de la </a:t>
            </a:r>
            <a:r>
              <a:rPr lang="fr-FR" sz="1400" dirty="0" smtClean="0"/>
              <a:t>demande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Statut </a:t>
            </a:r>
            <a:r>
              <a:rPr lang="fr-FR" sz="1400" dirty="0"/>
              <a:t>du ticket (Ouvert, En cours de traitement, En attente de réponse, </a:t>
            </a:r>
            <a:r>
              <a:rPr lang="fr-FR" sz="1400" dirty="0" smtClean="0"/>
              <a:t>Résolu)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Temps </a:t>
            </a:r>
            <a:r>
              <a:rPr lang="fr-FR" sz="1400" dirty="0"/>
              <a:t>de </a:t>
            </a:r>
            <a:r>
              <a:rPr lang="fr-FR" sz="1400" dirty="0" smtClean="0"/>
              <a:t>traitement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Date </a:t>
            </a:r>
            <a:r>
              <a:rPr lang="fr-FR" sz="1400" dirty="0"/>
              <a:t>d’échéance (Due </a:t>
            </a:r>
            <a:r>
              <a:rPr lang="fr-FR" sz="1400" dirty="0" smtClean="0"/>
              <a:t>date)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Niveau </a:t>
            </a:r>
            <a:r>
              <a:rPr lang="fr-FR" sz="1400" dirty="0"/>
              <a:t>de priorité (Basse, Moyenne, Élevée)</a:t>
            </a:r>
          </a:p>
          <a:p>
            <a:pPr lvl="0"/>
            <a:r>
              <a:rPr lang="fr-FR" sz="1400" dirty="0"/>
              <a:t>Possibilité de mise à jour du ticket par les agents (ajout de commentaires, changement de statut).</a:t>
            </a:r>
          </a:p>
          <a:p>
            <a:r>
              <a:rPr lang="fr-FR" sz="1400" dirty="0"/>
              <a:t>Historique visible pour chaque ticket</a:t>
            </a:r>
          </a:p>
        </p:txBody>
      </p:sp>
      <p:sp>
        <p:nvSpPr>
          <p:cNvPr id="22" name="Shape 11"/>
          <p:cNvSpPr/>
          <p:nvPr/>
        </p:nvSpPr>
        <p:spPr>
          <a:xfrm>
            <a:off x="158256" y="3534795"/>
            <a:ext cx="175485" cy="3108542"/>
          </a:xfrm>
          <a:prstGeom prst="roundRect">
            <a:avLst>
              <a:gd name="adj" fmla="val 36534"/>
            </a:avLst>
          </a:prstGeom>
          <a:solidFill>
            <a:srgbClr val="28282F"/>
          </a:solidFill>
          <a:ln/>
        </p:spPr>
      </p:sp>
      <p:sp>
        <p:nvSpPr>
          <p:cNvPr id="23" name="Shape 18"/>
          <p:cNvSpPr/>
          <p:nvPr/>
        </p:nvSpPr>
        <p:spPr>
          <a:xfrm>
            <a:off x="6369770" y="2618449"/>
            <a:ext cx="5055393" cy="2068387"/>
          </a:xfrm>
          <a:prstGeom prst="roundRect">
            <a:avLst>
              <a:gd name="adj" fmla="val 2619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24" name="ZoneTexte 23"/>
          <p:cNvSpPr txBox="1"/>
          <p:nvPr/>
        </p:nvSpPr>
        <p:spPr>
          <a:xfrm>
            <a:off x="6369770" y="2794758"/>
            <a:ext cx="438447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Suivi en temps réel</a:t>
            </a:r>
            <a:endParaRPr lang="fr-FR" sz="1400" dirty="0"/>
          </a:p>
          <a:p>
            <a:pPr lvl="0"/>
            <a:r>
              <a:rPr lang="fr-FR" sz="1400" b="1" dirty="0" smtClean="0"/>
              <a:t>Historique complet et transparent de chaque demande :</a:t>
            </a:r>
            <a:endParaRPr lang="fr-FR" sz="14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Statut du ticket: ouvert, en cours de  traitement , résolu, rejeté</a:t>
            </a:r>
            <a:endParaRPr lang="fr-F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Notification automatique des changement de statut via mail</a:t>
            </a:r>
            <a:endParaRPr lang="fr-F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Commentaires et échanges avec les équipes</a:t>
            </a:r>
            <a:endParaRPr lang="fr-FR" sz="1400" dirty="0"/>
          </a:p>
        </p:txBody>
      </p:sp>
      <p:sp>
        <p:nvSpPr>
          <p:cNvPr id="25" name="Shape 11"/>
          <p:cNvSpPr/>
          <p:nvPr/>
        </p:nvSpPr>
        <p:spPr>
          <a:xfrm>
            <a:off x="6199179" y="2589617"/>
            <a:ext cx="170591" cy="2126052"/>
          </a:xfrm>
          <a:prstGeom prst="roundRect">
            <a:avLst>
              <a:gd name="adj" fmla="val 36534"/>
            </a:avLst>
          </a:prstGeom>
          <a:solidFill>
            <a:srgbClr val="28282F"/>
          </a:solidFill>
          <a:ln/>
        </p:spPr>
      </p:sp>
    </p:spTree>
    <p:extLst>
      <p:ext uri="{BB962C8B-B14F-4D97-AF65-F5344CB8AC3E}">
        <p14:creationId xmlns:p14="http://schemas.microsoft.com/office/powerpoint/2010/main" val="303010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198230" y="319408"/>
            <a:ext cx="5261793" cy="463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5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</a:rPr>
              <a:t>Fonctionnalités principales</a:t>
            </a:r>
            <a:endParaRPr lang="en-US" sz="2500" dirty="0"/>
          </a:p>
        </p:txBody>
      </p:sp>
      <p:sp>
        <p:nvSpPr>
          <p:cNvPr id="12" name="Text 0"/>
          <p:cNvSpPr/>
          <p:nvPr/>
        </p:nvSpPr>
        <p:spPr>
          <a:xfrm>
            <a:off x="349930" y="783395"/>
            <a:ext cx="8262104" cy="543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Reporting et Tableau de Bord Analytique</a:t>
            </a:r>
            <a:endParaRPr lang="en-US" sz="2500" dirty="0"/>
          </a:p>
        </p:txBody>
      </p:sp>
      <p:sp>
        <p:nvSpPr>
          <p:cNvPr id="13" name="Text 2"/>
          <p:cNvSpPr/>
          <p:nvPr/>
        </p:nvSpPr>
        <p:spPr>
          <a:xfrm>
            <a:off x="125469" y="1390358"/>
            <a:ext cx="13238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 système </a:t>
            </a:r>
            <a:r>
              <a:rPr lang="en-US" sz="13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pourra générer des 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statistiques détaillées sur une période personnalisable, permettant un pilotage précis de l'activité.</a:t>
            </a:r>
            <a:endParaRPr lang="en-US" sz="1350" dirty="0"/>
          </a:p>
        </p:txBody>
      </p:sp>
      <p:sp>
        <p:nvSpPr>
          <p:cNvPr id="14" name="Text 3"/>
          <p:cNvSpPr/>
          <p:nvPr/>
        </p:nvSpPr>
        <p:spPr>
          <a:xfrm>
            <a:off x="444250" y="1791140"/>
            <a:ext cx="1703332" cy="574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6</a:t>
            </a:r>
            <a:endParaRPr lang="en-US" sz="4500" dirty="0"/>
          </a:p>
        </p:txBody>
      </p:sp>
      <p:sp>
        <p:nvSpPr>
          <p:cNvPr id="15" name="Text 6"/>
          <p:cNvSpPr/>
          <p:nvPr/>
        </p:nvSpPr>
        <p:spPr>
          <a:xfrm>
            <a:off x="2398891" y="1791139"/>
            <a:ext cx="1636213" cy="574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0</a:t>
            </a:r>
            <a:endParaRPr lang="en-US" sz="4500" dirty="0"/>
          </a:p>
        </p:txBody>
      </p:sp>
      <p:sp>
        <p:nvSpPr>
          <p:cNvPr id="16" name="Text 9"/>
          <p:cNvSpPr/>
          <p:nvPr/>
        </p:nvSpPr>
        <p:spPr>
          <a:xfrm>
            <a:off x="4286413" y="1791139"/>
            <a:ext cx="1971766" cy="574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6</a:t>
            </a:r>
            <a:endParaRPr lang="en-US" sz="4500" dirty="0"/>
          </a:p>
        </p:txBody>
      </p:sp>
      <p:sp>
        <p:nvSpPr>
          <p:cNvPr id="17" name="Text 12"/>
          <p:cNvSpPr/>
          <p:nvPr/>
        </p:nvSpPr>
        <p:spPr>
          <a:xfrm>
            <a:off x="6157173" y="1791139"/>
            <a:ext cx="3146584" cy="574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7</a:t>
            </a:r>
            <a:endParaRPr lang="en-US" sz="4500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536657"/>
              </p:ext>
            </p:extLst>
          </p:nvPr>
        </p:nvGraphicFramePr>
        <p:xfrm>
          <a:off x="349930" y="3019600"/>
          <a:ext cx="8869572" cy="19215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0724"/>
                <a:gridCol w="1779712"/>
                <a:gridCol w="1779712"/>
                <a:gridCol w="1779712"/>
                <a:gridCol w="1779712"/>
              </a:tblGrid>
              <a:tr h="1271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  <a:effectLst/>
                        </a:rPr>
                        <a:t>Date</a:t>
                      </a:r>
                      <a:endParaRPr lang="fr-F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chemeClr val="tx1"/>
                          </a:solidFill>
                          <a:effectLst/>
                        </a:rPr>
                        <a:t>Nouveaux tickets</a:t>
                      </a:r>
                      <a:endParaRPr lang="fr-FR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chemeClr val="tx1"/>
                          </a:solidFill>
                          <a:effectLst/>
                        </a:rPr>
                        <a:t>Ouverts</a:t>
                      </a:r>
                      <a:endParaRPr lang="fr-FR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chemeClr val="tx1"/>
                          </a:solidFill>
                          <a:effectLst/>
                        </a:rPr>
                        <a:t>Résolus</a:t>
                      </a:r>
                      <a:endParaRPr lang="fr-FR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  <a:effectLst/>
                        </a:rPr>
                        <a:t>Temps de traitement</a:t>
                      </a:r>
                      <a:endParaRPr lang="fr-F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  <a:effectLst/>
                        </a:rPr>
                        <a:t>Lundi, 1 Septembre 2025</a:t>
                      </a:r>
                      <a:endParaRPr lang="fr-F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2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0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2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–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  <a:effectLst/>
                        </a:rPr>
                        <a:t>Mardi, 2 Septembre 2025</a:t>
                      </a:r>
                      <a:endParaRPr lang="fr-F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0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00:07:20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  <a:effectLst/>
                        </a:rPr>
                        <a:t>Mercredi, 3 Septembre 2025</a:t>
                      </a:r>
                      <a:endParaRPr lang="fr-F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0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0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0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–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  <a:effectLst/>
                        </a:rPr>
                        <a:t>Totaux</a:t>
                      </a:r>
                      <a:endParaRPr lang="fr-F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6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0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6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00:07:20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  <p:sp>
        <p:nvSpPr>
          <p:cNvPr id="26" name="Text 4"/>
          <p:cNvSpPr/>
          <p:nvPr/>
        </p:nvSpPr>
        <p:spPr>
          <a:xfrm>
            <a:off x="208399" y="2365258"/>
            <a:ext cx="201468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Nouveaux Tickets</a:t>
            </a:r>
            <a:endParaRPr lang="en-US" sz="1700" dirty="0"/>
          </a:p>
        </p:txBody>
      </p:sp>
      <p:sp>
        <p:nvSpPr>
          <p:cNvPr id="27" name="Text 7"/>
          <p:cNvSpPr/>
          <p:nvPr/>
        </p:nvSpPr>
        <p:spPr>
          <a:xfrm>
            <a:off x="2223083" y="2365258"/>
            <a:ext cx="217503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Tickets Ouverts</a:t>
            </a:r>
            <a:endParaRPr lang="en-US" sz="1700" dirty="0"/>
          </a:p>
        </p:txBody>
      </p:sp>
      <p:sp>
        <p:nvSpPr>
          <p:cNvPr id="28" name="Text 10"/>
          <p:cNvSpPr/>
          <p:nvPr/>
        </p:nvSpPr>
        <p:spPr>
          <a:xfrm>
            <a:off x="4398117" y="2351880"/>
            <a:ext cx="217503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Tickets Résolus</a:t>
            </a:r>
            <a:endParaRPr lang="en-US" sz="1700" dirty="0"/>
          </a:p>
        </p:txBody>
      </p:sp>
      <p:sp>
        <p:nvSpPr>
          <p:cNvPr id="29" name="Text 13"/>
          <p:cNvSpPr/>
          <p:nvPr/>
        </p:nvSpPr>
        <p:spPr>
          <a:xfrm>
            <a:off x="6850937" y="2365258"/>
            <a:ext cx="217503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Minutes Moyennes</a:t>
            </a:r>
            <a:endParaRPr lang="en-US" sz="1700" dirty="0"/>
          </a:p>
        </p:txBody>
      </p:sp>
      <p:sp>
        <p:nvSpPr>
          <p:cNvPr id="30" name="Text 5"/>
          <p:cNvSpPr/>
          <p:nvPr/>
        </p:nvSpPr>
        <p:spPr>
          <a:xfrm>
            <a:off x="272287" y="2543401"/>
            <a:ext cx="1950796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Créés cette semaine</a:t>
            </a:r>
            <a:endParaRPr lang="en-US" sz="1350" dirty="0"/>
          </a:p>
        </p:txBody>
      </p:sp>
      <p:sp>
        <p:nvSpPr>
          <p:cNvPr id="31" name="Text 8"/>
          <p:cNvSpPr/>
          <p:nvPr/>
        </p:nvSpPr>
        <p:spPr>
          <a:xfrm>
            <a:off x="2580397" y="2550089"/>
            <a:ext cx="1636213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attente de traitement</a:t>
            </a:r>
            <a:endParaRPr lang="en-US" sz="1350" dirty="0"/>
          </a:p>
        </p:txBody>
      </p:sp>
      <p:sp>
        <p:nvSpPr>
          <p:cNvPr id="32" name="Text 11"/>
          <p:cNvSpPr/>
          <p:nvPr/>
        </p:nvSpPr>
        <p:spPr>
          <a:xfrm>
            <a:off x="3886731" y="2576862"/>
            <a:ext cx="314658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Traités avec succès</a:t>
            </a:r>
            <a:endParaRPr lang="en-US" sz="1350" dirty="0"/>
          </a:p>
        </p:txBody>
      </p:sp>
      <p:sp>
        <p:nvSpPr>
          <p:cNvPr id="33" name="Text 14"/>
          <p:cNvSpPr/>
          <p:nvPr/>
        </p:nvSpPr>
        <p:spPr>
          <a:xfrm>
            <a:off x="7028096" y="2570433"/>
            <a:ext cx="172008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Temps de résolution</a:t>
            </a:r>
            <a:endParaRPr lang="en-US" sz="1350" dirty="0"/>
          </a:p>
        </p:txBody>
      </p:sp>
      <p:sp>
        <p:nvSpPr>
          <p:cNvPr id="34" name="Text 46"/>
          <p:cNvSpPr/>
          <p:nvPr/>
        </p:nvSpPr>
        <p:spPr>
          <a:xfrm>
            <a:off x="740433" y="5061547"/>
            <a:ext cx="265807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Visualisations Graphiques</a:t>
            </a:r>
            <a:endParaRPr lang="en-US" sz="1700" dirty="0"/>
          </a:p>
        </p:txBody>
      </p:sp>
      <p:sp>
        <p:nvSpPr>
          <p:cNvPr id="35" name="Text 47"/>
          <p:cNvSpPr/>
          <p:nvPr/>
        </p:nvSpPr>
        <p:spPr>
          <a:xfrm>
            <a:off x="562694" y="5426129"/>
            <a:ext cx="5040630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Graphiques interactifs en barres et camemberts pour analyser :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65980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767596" y="447475"/>
            <a:ext cx="5745499" cy="599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 smtClean="0">
                <a:solidFill>
                  <a:srgbClr val="161613"/>
                </a:solidFill>
                <a:latin typeface="DM Sans Medium" pitchFamily="34" charset="0"/>
              </a:rPr>
              <a:t>Utilisateurs cibles et exigences techniques</a:t>
            </a:r>
            <a:endParaRPr lang="en-US" sz="3750" dirty="0"/>
          </a:p>
        </p:txBody>
      </p:sp>
      <p:sp>
        <p:nvSpPr>
          <p:cNvPr id="6" name="Text 1"/>
          <p:cNvSpPr/>
          <p:nvPr/>
        </p:nvSpPr>
        <p:spPr>
          <a:xfrm>
            <a:off x="643970" y="1119380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Profils Utilisateurs</a:t>
            </a:r>
            <a:endParaRPr lang="en-US" sz="11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70" y="1377662"/>
            <a:ext cx="248007" cy="24800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89960" y="1470650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Agents Demandeurs</a:t>
            </a:r>
          </a:p>
        </p:txBody>
      </p:sp>
      <p:sp>
        <p:nvSpPr>
          <p:cNvPr id="9" name="Text 3"/>
          <p:cNvSpPr/>
          <p:nvPr/>
        </p:nvSpPr>
        <p:spPr>
          <a:xfrm>
            <a:off x="462738" y="1676614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Collaborateurs créant des demandes d'approvisionnement et déclarant des incidents. Interface simplifiée pour une saisie rapide et intuitive.</a:t>
            </a: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92" y="2082459"/>
            <a:ext cx="248007" cy="24800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989960" y="2128952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Équipe Support</a:t>
            </a:r>
          </a:p>
        </p:txBody>
      </p:sp>
      <p:sp>
        <p:nvSpPr>
          <p:cNvPr id="12" name="Text 5"/>
          <p:cNvSpPr/>
          <p:nvPr/>
        </p:nvSpPr>
        <p:spPr>
          <a:xfrm>
            <a:off x="462738" y="2330466"/>
            <a:ext cx="4183403" cy="247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Moyens généraux </a:t>
            </a:r>
            <a:r>
              <a:rPr lang="en-US" sz="1350" dirty="0" err="1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traitant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les tickets</a:t>
            </a:r>
            <a:r>
              <a:rPr lang="en-US" sz="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endParaRPr lang="en-US" sz="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92" y="2701721"/>
            <a:ext cx="248007" cy="24800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064100" y="2779232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Managers</a:t>
            </a:r>
          </a:p>
        </p:txBody>
      </p:sp>
      <p:sp>
        <p:nvSpPr>
          <p:cNvPr id="15" name="Text 7"/>
          <p:cNvSpPr/>
          <p:nvPr/>
        </p:nvSpPr>
        <p:spPr>
          <a:xfrm>
            <a:off x="505346" y="2958231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Responsables consultent les reportings, analysent les tendances et exportent les données pour le pilotage stratégique</a:t>
            </a:r>
            <a:r>
              <a:rPr lang="en-US" sz="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750" dirty="0"/>
          </a:p>
        </p:txBody>
      </p:sp>
      <p:sp>
        <p:nvSpPr>
          <p:cNvPr id="16" name="Shape 9"/>
          <p:cNvSpPr/>
          <p:nvPr/>
        </p:nvSpPr>
        <p:spPr>
          <a:xfrm>
            <a:off x="371010" y="3598343"/>
            <a:ext cx="6733375" cy="597247"/>
          </a:xfrm>
          <a:prstGeom prst="roundRect">
            <a:avLst>
              <a:gd name="adj" fmla="val 1477"/>
            </a:avLst>
          </a:prstGeom>
          <a:solidFill>
            <a:srgbClr val="EDEBE3"/>
          </a:solidFill>
          <a:ln/>
        </p:spPr>
      </p:sp>
      <p:sp>
        <p:nvSpPr>
          <p:cNvPr id="18" name="Text 11"/>
          <p:cNvSpPr/>
          <p:nvPr/>
        </p:nvSpPr>
        <p:spPr>
          <a:xfrm>
            <a:off x="643591" y="3711171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Sécurité</a:t>
            </a:r>
          </a:p>
        </p:txBody>
      </p:sp>
      <p:sp>
        <p:nvSpPr>
          <p:cNvPr id="19" name="Text 12"/>
          <p:cNvSpPr/>
          <p:nvPr/>
        </p:nvSpPr>
        <p:spPr>
          <a:xfrm>
            <a:off x="505346" y="3967813"/>
            <a:ext cx="659903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3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Authentification</a:t>
            </a:r>
            <a:r>
              <a:rPr lang="en-US" sz="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robuste par login/mot de passe avec gestion des rôles et permissions</a:t>
            </a:r>
          </a:p>
        </p:txBody>
      </p:sp>
      <p:sp>
        <p:nvSpPr>
          <p:cNvPr id="20" name="Shape 17"/>
          <p:cNvSpPr/>
          <p:nvPr/>
        </p:nvSpPr>
        <p:spPr>
          <a:xfrm>
            <a:off x="371011" y="4416706"/>
            <a:ext cx="5016536" cy="629876"/>
          </a:xfrm>
          <a:prstGeom prst="roundRect">
            <a:avLst>
              <a:gd name="adj" fmla="val 1477"/>
            </a:avLst>
          </a:prstGeom>
          <a:solidFill>
            <a:srgbClr val="EDEBE3"/>
          </a:solidFill>
          <a:ln/>
        </p:spPr>
      </p:sp>
      <p:sp>
        <p:nvSpPr>
          <p:cNvPr id="21" name="Text 19"/>
          <p:cNvSpPr/>
          <p:nvPr/>
        </p:nvSpPr>
        <p:spPr>
          <a:xfrm>
            <a:off x="643591" y="4485892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Export</a:t>
            </a:r>
          </a:p>
        </p:txBody>
      </p:sp>
      <p:sp>
        <p:nvSpPr>
          <p:cNvPr id="22" name="Text 20"/>
          <p:cNvSpPr/>
          <p:nvPr/>
        </p:nvSpPr>
        <p:spPr>
          <a:xfrm>
            <a:off x="604524" y="4731644"/>
            <a:ext cx="659903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Génération</a:t>
            </a:r>
            <a:r>
              <a:rPr lang="en-US" sz="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rapports au format Excel et PDF pour analyses </a:t>
            </a:r>
          </a:p>
        </p:txBody>
      </p:sp>
    </p:spTree>
    <p:extLst>
      <p:ext uri="{BB962C8B-B14F-4D97-AF65-F5344CB8AC3E}">
        <p14:creationId xmlns:p14="http://schemas.microsoft.com/office/powerpoint/2010/main" val="1226318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720701" y="752883"/>
            <a:ext cx="4932878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Livrables</a:t>
            </a:r>
            <a:r>
              <a:rPr lang="en-US" sz="3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33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attendus</a:t>
            </a:r>
            <a:endParaRPr lang="en-US" sz="33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251145" y="1681007"/>
            <a:ext cx="6660402" cy="2413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Prototype de l’interface (maquette).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Développement et mise en ligne de la solution.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Manuel utilisateur simplifié.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Formation rapide de l’équipe interne.</a:t>
            </a:r>
          </a:p>
        </p:txBody>
      </p:sp>
    </p:spTree>
    <p:extLst>
      <p:ext uri="{BB962C8B-B14F-4D97-AF65-F5344CB8AC3E}">
        <p14:creationId xmlns:p14="http://schemas.microsoft.com/office/powerpoint/2010/main" val="1023421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558573" y="2055813"/>
            <a:ext cx="9227254" cy="13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fr-F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CIBLES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02973" y="3757613"/>
            <a:ext cx="9227254" cy="13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fr-F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 LE BUDGET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420" y="706554"/>
            <a:ext cx="4333056" cy="4414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</TotalTime>
  <Words>532</Words>
  <Application>Microsoft Office PowerPoint</Application>
  <PresentationFormat>Grand écran</PresentationFormat>
  <Paragraphs>105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DM Sans Light</vt:lpstr>
      <vt:lpstr>DM Sans Medium</vt:lpstr>
      <vt:lpstr>Inter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SOMMAIRE</dc:title>
  <dc:creator>MD</dc:creator>
  <cp:lastModifiedBy>Juste GANKPA</cp:lastModifiedBy>
  <cp:revision>5336</cp:revision>
  <cp:lastPrinted>2025-03-14T18:08:00Z</cp:lastPrinted>
  <dcterms:created xsi:type="dcterms:W3CDTF">2015-10-14T16:42:00Z</dcterms:created>
  <dcterms:modified xsi:type="dcterms:W3CDTF">2025-09-19T18:57:38Z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EB1E1B2A0352403188B80EC48851B7C9_13</vt:lpwstr>
  </property>
  <property fmtid="{D5CDD505-2E9C-101B-9397-08002B2CF9AE}" pid="3" name="KSOProductBuildVer">
    <vt:lpwstr>1036-12.2.0.21179</vt:lpwstr>
  </property>
</Properties>
</file>